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7310-F4ED-47C8-A2A3-9CC8438307C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DA3B-0509-4D6B-9997-B10F1AFDF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theory</a:t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Second Stage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err="1" smtClean="0"/>
              <a:t>Mushtaq</a:t>
            </a:r>
            <a:r>
              <a:rPr lang="en-US" dirty="0" smtClean="0"/>
              <a:t> </a:t>
            </a:r>
            <a:r>
              <a:rPr lang="en-US" dirty="0" err="1" smtClean="0"/>
              <a:t>A.hasson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L4={</a:t>
            </a:r>
            <a:r>
              <a:rPr lang="en-US" dirty="0" err="1" smtClean="0"/>
              <a:t>ab,aab,aaab</a:t>
            </a:r>
            <a:r>
              <a:rPr lang="en-US" dirty="0" smtClean="0"/>
              <a:t>,,,,}(the infinite language whose string consist of any number of a following by single b)L4 can be </a:t>
            </a:r>
            <a:r>
              <a:rPr lang="en-US" dirty="0" err="1" smtClean="0"/>
              <a:t>defind</a:t>
            </a:r>
            <a:r>
              <a:rPr lang="en-US" dirty="0" smtClean="0"/>
              <a:t> as follow L4={a</a:t>
            </a:r>
            <a:r>
              <a:rPr lang="en-US" baseline="30000" dirty="0" smtClean="0"/>
              <a:t>n</a:t>
            </a:r>
            <a:r>
              <a:rPr lang="en-US" dirty="0" smtClean="0"/>
              <a:t> b / n &gt;=1}</a:t>
            </a:r>
          </a:p>
          <a:p>
            <a:r>
              <a:rPr lang="en-US" dirty="0" smtClean="0"/>
              <a:t>L5={(</a:t>
            </a:r>
            <a:r>
              <a:rPr lang="en-US" dirty="0" err="1" smtClean="0"/>
              <a:t>ab</a:t>
            </a:r>
            <a:r>
              <a:rPr lang="en-US" dirty="0" smtClean="0"/>
              <a:t>)</a:t>
            </a:r>
            <a:r>
              <a:rPr lang="en-US" baseline="30000" dirty="0" err="1" smtClean="0"/>
              <a:t>n</a:t>
            </a:r>
            <a:r>
              <a:rPr lang="en-US" dirty="0" err="1" smtClean="0"/>
              <a:t>c</a:t>
            </a:r>
            <a:r>
              <a:rPr lang="en-US" baseline="30000" dirty="0" err="1" smtClean="0"/>
              <a:t>m</a:t>
            </a:r>
            <a:r>
              <a:rPr lang="en-US" dirty="0" smtClean="0"/>
              <a:t>/n&gt;=1, m&gt;=2 }== {</a:t>
            </a:r>
            <a:r>
              <a:rPr lang="en-US" dirty="0" err="1" smtClean="0"/>
              <a:t>abcc,ababcc,ababccc</a:t>
            </a:r>
            <a:r>
              <a:rPr lang="en-US" dirty="0" smtClean="0"/>
              <a:t>,…….}.</a:t>
            </a:r>
          </a:p>
          <a:p>
            <a:r>
              <a:rPr lang="en-US" dirty="0" smtClean="0"/>
              <a:t>L6={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/n&gt;=1}={</a:t>
            </a:r>
            <a:r>
              <a:rPr lang="en-US" dirty="0" err="1" smtClean="0"/>
              <a:t>ab,aabb,aaabbb</a:t>
            </a:r>
            <a:r>
              <a:rPr lang="en-US" dirty="0" smtClean="0"/>
              <a:t>,…..}</a:t>
            </a:r>
          </a:p>
          <a:p>
            <a:r>
              <a:rPr lang="en-US" dirty="0" smtClean="0"/>
              <a:t>L7={a</a:t>
            </a:r>
            <a:r>
              <a:rPr lang="en-US" baseline="30000" dirty="0" smtClean="0"/>
              <a:t>2 n</a:t>
            </a:r>
            <a:r>
              <a:rPr lang="en-US" dirty="0" smtClean="0"/>
              <a:t>b</a:t>
            </a:r>
            <a:r>
              <a:rPr lang="en-US" baseline="30000" dirty="0" smtClean="0"/>
              <a:t>3n</a:t>
            </a:r>
            <a:r>
              <a:rPr lang="en-US" dirty="0" smtClean="0"/>
              <a:t>/n&gt;=1}={</a:t>
            </a:r>
            <a:r>
              <a:rPr lang="en-US" dirty="0" err="1" smtClean="0"/>
              <a:t>aabbb,aaaabbbbbb</a:t>
            </a:r>
            <a:r>
              <a:rPr lang="en-US" dirty="0" smtClean="0"/>
              <a:t>,….}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L8={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/p is prime}=={</a:t>
            </a:r>
            <a:r>
              <a:rPr lang="en-US" dirty="0" err="1" smtClean="0"/>
              <a:t>a,aaa,aaaaa</a:t>
            </a:r>
            <a:r>
              <a:rPr lang="en-US" dirty="0" smtClean="0"/>
              <a:t>,……}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Concatentation</a:t>
            </a:r>
            <a:r>
              <a:rPr lang="en-US" dirty="0" smtClean="0"/>
              <a:t> of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L.L2={</a:t>
            </a:r>
            <a:r>
              <a:rPr lang="en-US" dirty="0" err="1" smtClean="0"/>
              <a:t>xy</a:t>
            </a:r>
            <a:r>
              <a:rPr lang="en-US" dirty="0" smtClean="0"/>
              <a:t>/x </a:t>
            </a:r>
            <a:r>
              <a:rPr lang="el-GR" dirty="0" smtClean="0"/>
              <a:t>ϵ</a:t>
            </a:r>
            <a:r>
              <a:rPr lang="en-US" dirty="0" smtClean="0"/>
              <a:t>L1, y</a:t>
            </a:r>
            <a:r>
              <a:rPr lang="el-GR" dirty="0" smtClean="0"/>
              <a:t> </a:t>
            </a:r>
            <a:r>
              <a:rPr lang="el-GR" dirty="0" smtClean="0"/>
              <a:t>ϵ</a:t>
            </a:r>
            <a:r>
              <a:rPr lang="en-US" dirty="0" smtClean="0"/>
              <a:t>L2 </a:t>
            </a:r>
            <a:r>
              <a:rPr lang="en-US" dirty="0" smtClean="0"/>
              <a:t>}</a:t>
            </a:r>
          </a:p>
          <a:p>
            <a:r>
              <a:rPr lang="en-US" dirty="0" smtClean="0"/>
              <a:t>Ex:: </a:t>
            </a:r>
            <a:r>
              <a:rPr lang="en-US" dirty="0" smtClean="0"/>
              <a:t>Ԑ </a:t>
            </a:r>
            <a:r>
              <a:rPr lang="en-US" dirty="0" smtClean="0"/>
              <a:t>={0,1}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L1={01,0}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L2={E,0,10}</a:t>
            </a:r>
          </a:p>
          <a:p>
            <a:r>
              <a:rPr lang="en-US" dirty="0" smtClean="0"/>
              <a:t>L2.L1={01,0,001,00,1001,100}</a:t>
            </a:r>
          </a:p>
          <a:p>
            <a:r>
              <a:rPr lang="en-US" dirty="0" smtClean="0"/>
              <a:t>L.E=L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L.L= L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L=L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en-US" baseline="30000" dirty="0" smtClean="0"/>
              <a:t>0</a:t>
            </a:r>
            <a:r>
              <a:rPr lang="en-US" dirty="0" smtClean="0"/>
              <a:t>={E}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Kleene</a:t>
            </a:r>
            <a:r>
              <a:rPr lang="en-US" dirty="0" smtClean="0"/>
              <a:t> Closure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L be a language also L</a:t>
            </a:r>
            <a:r>
              <a:rPr lang="en-US" baseline="30000" dirty="0" smtClean="0"/>
              <a:t>0 </a:t>
            </a:r>
            <a:r>
              <a:rPr lang="en-US" dirty="0" smtClean="0"/>
              <a:t> ={E}and L</a:t>
            </a:r>
            <a:r>
              <a:rPr lang="en-US" baseline="30000" dirty="0" smtClean="0"/>
              <a:t>i</a:t>
            </a:r>
            <a:r>
              <a:rPr lang="en-US" dirty="0" smtClean="0"/>
              <a:t>=L.L</a:t>
            </a:r>
            <a:r>
              <a:rPr lang="en-US" baseline="30000" dirty="0" smtClean="0"/>
              <a:t>i-1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&gt;=1, where L</a:t>
            </a:r>
            <a:r>
              <a:rPr lang="en-US" baseline="30000" dirty="0" smtClean="0"/>
              <a:t>2</a:t>
            </a:r>
            <a:r>
              <a:rPr lang="en-US" dirty="0" smtClean="0"/>
              <a:t>=L.L means that the string of language concatenated in various possible combinations then </a:t>
            </a:r>
            <a:r>
              <a:rPr lang="en-US" dirty="0" err="1" smtClean="0"/>
              <a:t>kleen</a:t>
            </a:r>
            <a:r>
              <a:rPr lang="en-US" dirty="0" smtClean="0"/>
              <a:t> closure of L denoted by L</a:t>
            </a:r>
            <a:r>
              <a:rPr lang="en-US" baseline="30000" dirty="0" smtClean="0"/>
              <a:t>*</a:t>
            </a:r>
            <a:r>
              <a:rPr lang="en-US" dirty="0" smtClean="0"/>
              <a:t>.</a:t>
            </a:r>
          </a:p>
          <a:p>
            <a:r>
              <a:rPr lang="en-US" dirty="0" smtClean="0"/>
              <a:t>L</a:t>
            </a:r>
            <a:r>
              <a:rPr lang="en-US" baseline="30000" dirty="0" smtClean="0"/>
              <a:t>*</a:t>
            </a:r>
            <a:r>
              <a:rPr lang="en-US" dirty="0" smtClean="0"/>
              <a:t>consists of all strings that can be obtained by concatenating any number of language.</a:t>
            </a:r>
          </a:p>
          <a:p>
            <a:r>
              <a:rPr lang="en-US" dirty="0" smtClean="0"/>
              <a:t>L</a:t>
            </a:r>
            <a:r>
              <a:rPr lang="en-US" baseline="30000" dirty="0" smtClean="0"/>
              <a:t>+</a:t>
            </a:r>
            <a:r>
              <a:rPr lang="en-US" dirty="0" smtClean="0"/>
              <a:t> the set of all strings obtained by concatenating one or more element of 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Set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set is a collection of objects without repetition.</a:t>
            </a:r>
          </a:p>
          <a:p>
            <a:r>
              <a:rPr lang="en-US" dirty="0" smtClean="0"/>
              <a:t>Ex:: A={1,2,3,4,5}</a:t>
            </a:r>
          </a:p>
          <a:p>
            <a:r>
              <a:rPr lang="en-US" dirty="0" smtClean="0"/>
              <a:t>A= {x/x is integer 2&lt;=x&lt;=20}</a:t>
            </a:r>
          </a:p>
          <a:p>
            <a:r>
              <a:rPr lang="en-US" dirty="0"/>
              <a:t> </a:t>
            </a:r>
            <a:r>
              <a:rPr lang="en-US" dirty="0" smtClean="0"/>
              <a:t>   = {2,3,4,5,…..,20}</a:t>
            </a:r>
          </a:p>
          <a:p>
            <a:endParaRPr lang="en-US" dirty="0"/>
          </a:p>
          <a:p>
            <a:r>
              <a:rPr lang="en-US" dirty="0" smtClean="0"/>
              <a:t>Empty set: ᴓ</a:t>
            </a:r>
          </a:p>
          <a:p>
            <a:r>
              <a:rPr lang="en-US" dirty="0" smtClean="0"/>
              <a:t>A={1,2,3,4,5,6,…..20} finite set</a:t>
            </a:r>
          </a:p>
          <a:p>
            <a:r>
              <a:rPr lang="en-US" dirty="0" smtClean="0"/>
              <a:t>N={1,2,3,4,5,6…….}infinite set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1-AUB, union of A and B, is {x/x is in A or x is in B}</a:t>
            </a:r>
          </a:p>
          <a:p>
            <a:pPr>
              <a:buNone/>
            </a:pPr>
            <a:r>
              <a:rPr lang="en-US" dirty="0" smtClean="0"/>
              <a:t>2- A∩B, the intersection of A and B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{x/x is in A and x in B}</a:t>
            </a:r>
          </a:p>
          <a:p>
            <a:pPr>
              <a:buNone/>
            </a:pPr>
            <a:r>
              <a:rPr lang="en-US" dirty="0" smtClean="0"/>
              <a:t>3- A-B, the difference of A and B, is {x/x is in A and x is not in B}</a:t>
            </a:r>
          </a:p>
          <a:p>
            <a:pPr>
              <a:buNone/>
            </a:pPr>
            <a:r>
              <a:rPr lang="en-US" dirty="0" smtClean="0"/>
              <a:t>4- A*B the </a:t>
            </a:r>
            <a:r>
              <a:rPr lang="en-US" dirty="0" err="1" smtClean="0"/>
              <a:t>cartesian</a:t>
            </a:r>
            <a:r>
              <a:rPr lang="en-US" dirty="0" smtClean="0"/>
              <a:t> product of A and B, is the set ordered pairs (</a:t>
            </a:r>
            <a:r>
              <a:rPr lang="en-US" dirty="0" err="1" smtClean="0"/>
              <a:t>a,b</a:t>
            </a:r>
            <a:r>
              <a:rPr lang="en-US" dirty="0" smtClean="0"/>
              <a:t>) such that a is in A and B is in 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5- 2</a:t>
            </a:r>
            <a:r>
              <a:rPr lang="en-US" baseline="30000" dirty="0" smtClean="0"/>
              <a:t>A </a:t>
            </a:r>
            <a:r>
              <a:rPr lang="en-US" dirty="0" smtClean="0"/>
              <a:t>the power set of A, is the set of all subset of A.</a:t>
            </a:r>
          </a:p>
          <a:p>
            <a:pPr>
              <a:buNone/>
            </a:pPr>
            <a:r>
              <a:rPr lang="en-US" dirty="0" smtClean="0"/>
              <a:t>6- Equality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Ex: let A={1,2} B={2,3}?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symbol is an abstract entity that we shall define formally. Just letters and digits</a:t>
            </a:r>
          </a:p>
          <a:p>
            <a:r>
              <a:rPr lang="en-US" dirty="0" smtClean="0"/>
              <a:t>Ex= alphabet of letter={</a:t>
            </a:r>
            <a:r>
              <a:rPr lang="en-US" dirty="0" err="1" smtClean="0"/>
              <a:t>a,b,c</a:t>
            </a:r>
            <a:r>
              <a:rPr lang="en-US" dirty="0" smtClean="0"/>
              <a:t>……z}</a:t>
            </a:r>
          </a:p>
          <a:p>
            <a:r>
              <a:rPr lang="en-US" dirty="0"/>
              <a:t> </a:t>
            </a:r>
            <a:r>
              <a:rPr lang="en-US" dirty="0" smtClean="0"/>
              <a:t>alphabet of digits {0,1,2,….9}</a:t>
            </a:r>
          </a:p>
          <a:p>
            <a:r>
              <a:rPr lang="en-US" dirty="0" smtClean="0"/>
              <a:t>Special characters {*,&amp;,$,%....}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 alphabet Ԑ is a finite set of symbols (or characters)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if Ԑ is an alphabet then Ԑ</a:t>
            </a:r>
            <a:r>
              <a:rPr lang="en-US" baseline="30000" dirty="0" smtClean="0"/>
              <a:t>*</a:t>
            </a:r>
            <a:r>
              <a:rPr lang="en-US" dirty="0" smtClean="0"/>
              <a:t> is </a:t>
            </a:r>
            <a:r>
              <a:rPr lang="en-US" dirty="0" err="1" smtClean="0"/>
              <a:t>aset</a:t>
            </a:r>
            <a:r>
              <a:rPr lang="en-US" dirty="0" smtClean="0"/>
              <a:t> of symbols of string from Ԑ that includes the empty string E.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A string over an alphabet Ԑ is a finite sequence of symbol on Ԑ.</a:t>
            </a:r>
          </a:p>
          <a:p>
            <a:pPr>
              <a:buNone/>
            </a:pPr>
            <a:r>
              <a:rPr lang="en-US" dirty="0" smtClean="0"/>
              <a:t>A string consisting of no symbols is called empty string 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length :of string is the number of symbols composing the string and its denoted by the notation |x</a:t>
            </a:r>
            <a:r>
              <a:rPr lang="en-US" dirty="0" smtClean="0"/>
              <a:t>|</a:t>
            </a:r>
          </a:p>
          <a:p>
            <a:r>
              <a:rPr lang="en-US" dirty="0" smtClean="0"/>
              <a:t>The “concatenation” </a:t>
            </a:r>
            <a:r>
              <a:rPr lang="en-US" dirty="0" err="1" smtClean="0"/>
              <a:t>x.y</a:t>
            </a:r>
            <a:r>
              <a:rPr lang="en-US" dirty="0" smtClean="0"/>
              <a:t> of two string x and y consists of all characters of x followed by character of y.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x.y</a:t>
            </a:r>
            <a:r>
              <a:rPr lang="en-US" dirty="0" smtClean="0"/>
              <a:t>={</a:t>
            </a:r>
            <a:r>
              <a:rPr lang="en-US" dirty="0" err="1" smtClean="0"/>
              <a:t>v.s</a:t>
            </a:r>
            <a:r>
              <a:rPr lang="en-US" dirty="0" smtClean="0"/>
              <a:t>/ v to x, s to y}</a:t>
            </a:r>
          </a:p>
          <a:p>
            <a:pPr>
              <a:buNone/>
            </a:pPr>
            <a:r>
              <a:rPr lang="en-US" dirty="0" smtClean="0"/>
              <a:t>Example ::: x=com   , y= </a:t>
            </a:r>
            <a:r>
              <a:rPr lang="en-US" dirty="0" err="1" smtClean="0"/>
              <a:t>puter</a:t>
            </a:r>
            <a:r>
              <a:rPr lang="en-US" dirty="0" smtClean="0"/>
              <a:t> then </a:t>
            </a:r>
            <a:r>
              <a:rPr lang="en-US" dirty="0" err="1" smtClean="0"/>
              <a:t>x.y</a:t>
            </a:r>
            <a:r>
              <a:rPr lang="en-US" dirty="0" smtClean="0"/>
              <a:t>=computer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 is a set of string of symbols from an alphabet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language L  over an alphabet Ԑ  is </a:t>
            </a:r>
            <a:r>
              <a:rPr lang="en-US" dirty="0" err="1" smtClean="0"/>
              <a:t>asubset</a:t>
            </a:r>
            <a:r>
              <a:rPr lang="en-US" dirty="0" smtClean="0"/>
              <a:t> of Ԑ </a:t>
            </a:r>
            <a:r>
              <a:rPr lang="en-US" baseline="30000" dirty="0" smtClean="0"/>
              <a:t>*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Ԑ ={</a:t>
            </a:r>
            <a:r>
              <a:rPr lang="en-US" dirty="0" err="1" smtClean="0"/>
              <a:t>a,b,c</a:t>
            </a:r>
            <a:r>
              <a:rPr lang="en-US" dirty="0" smtClean="0"/>
              <a:t>} the following are alphabet on Ԑ </a:t>
            </a:r>
            <a:r>
              <a:rPr lang="en-US" baseline="30000" dirty="0" smtClean="0"/>
              <a:t>*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Ԑ </a:t>
            </a:r>
            <a:r>
              <a:rPr lang="en-US" baseline="30000" dirty="0" smtClean="0"/>
              <a:t>*</a:t>
            </a:r>
            <a:r>
              <a:rPr lang="en-US" dirty="0" smtClean="0"/>
              <a:t>={</a:t>
            </a:r>
            <a:r>
              <a:rPr lang="en-US" dirty="0" err="1" smtClean="0"/>
              <a:t>a,b,c,aa,ab,ac,ba,bc,cc</a:t>
            </a:r>
            <a:r>
              <a:rPr lang="en-US" dirty="0" smtClean="0"/>
              <a:t>,……, E}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L1= ᴓ{the empty language}</a:t>
            </a:r>
          </a:p>
          <a:p>
            <a:pPr>
              <a:buNone/>
            </a:pPr>
            <a:r>
              <a:rPr lang="en-US" dirty="0" smtClean="0"/>
              <a:t>L2={E}(the language containing just the empty string)</a:t>
            </a:r>
          </a:p>
          <a:p>
            <a:pPr>
              <a:buNone/>
            </a:pPr>
            <a:r>
              <a:rPr lang="en-US" dirty="0" smtClean="0"/>
              <a:t>L3={</a:t>
            </a:r>
            <a:r>
              <a:rPr lang="en-US" dirty="0" err="1" smtClean="0"/>
              <a:t>a,b,c</a:t>
            </a:r>
            <a:r>
              <a:rPr lang="en-US" dirty="0" smtClean="0"/>
              <a:t>}(the language whose </a:t>
            </a:r>
            <a:r>
              <a:rPr lang="en-US" dirty="0" err="1" smtClean="0"/>
              <a:t>elemnts</a:t>
            </a:r>
            <a:r>
              <a:rPr lang="en-US" dirty="0" smtClean="0"/>
              <a:t> are just  length of 1)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631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Computational theory النظرية الاحتسابية</vt:lpstr>
      <vt:lpstr> Set Notation</vt:lpstr>
      <vt:lpstr>Binary operation </vt:lpstr>
      <vt:lpstr>Slide 4</vt:lpstr>
      <vt:lpstr>Elementary Concepts</vt:lpstr>
      <vt:lpstr>Slide 6</vt:lpstr>
      <vt:lpstr>Slide 7</vt:lpstr>
      <vt:lpstr>Language</vt:lpstr>
      <vt:lpstr>Language example</vt:lpstr>
      <vt:lpstr>Slide 10</vt:lpstr>
      <vt:lpstr>Slide 11</vt:lpstr>
      <vt:lpstr>Concatentation of language</vt:lpstr>
      <vt:lpstr>Power of language </vt:lpstr>
      <vt:lpstr>Kleene Closure Operation</vt:lpstr>
      <vt:lpstr>Slide 15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theory النظرية الاحتسابية</dc:title>
  <dc:creator>Windows User</dc:creator>
  <cp:lastModifiedBy>Windows User</cp:lastModifiedBy>
  <cp:revision>12</cp:revision>
  <dcterms:created xsi:type="dcterms:W3CDTF">2018-10-07T06:18:20Z</dcterms:created>
  <dcterms:modified xsi:type="dcterms:W3CDTF">2018-10-14T08:01:59Z</dcterms:modified>
</cp:coreProperties>
</file>